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59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80" r:id="rId17"/>
    <p:sldId id="274" r:id="rId18"/>
    <p:sldId id="281" r:id="rId19"/>
    <p:sldId id="283" r:id="rId20"/>
    <p:sldId id="279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FD8C-2729-4EB6-9284-040715B16616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F2E9-15A9-4001-8F63-1877969AC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38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AD26-1DDA-47E0-844F-EDEB20C0F61B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5E7F-AE0F-4B5B-86E9-5A2799B33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96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25AA-C8F9-4323-A644-C34191BB759E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0462-4A63-4D71-9CD0-A5A6C72F1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64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63F3A8-7617-4E28-9F7E-C99D4B047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09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8652-18A1-4300-8903-262CEFA6D9AF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9908-0297-480C-86D9-5BA562949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14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47EC-4F73-41DE-A8DD-A767A9031E78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9348-DF6F-493F-90BD-E018B2DCD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39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6CEE-DCF2-4EB2-8945-D61D77B64F99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EF0A-F4F3-4D81-A124-293F5BF5F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03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3F0A-FD55-462E-A1AC-4CC364623EC3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41D-E68E-43E8-9B1E-DBCE8D54F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41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271C-1C45-4D45-8A35-3F19342FE06E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6F55-D7E9-4DE1-9907-5623061386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34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D2E2-D221-4F97-9748-F2C4E7D1B2B4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5D64-1107-495B-883C-C3CCF5E28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2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EB44-8904-4DDD-8D19-22C3C01DA4F8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3277-85AF-4622-B6C3-FF9E1BABE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39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D10-28C1-4BCB-8DA8-49216D743CC8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2DD4-D1E8-4DDC-B13C-9C2B966D6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55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A9B61-E005-42DA-B768-05474265A2D1}" type="datetimeFigureOut">
              <a:rPr lang="ru-RU"/>
              <a:pPr>
                <a:defRPr/>
              </a:pPr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E585C9-BC37-4909-A982-CDC5689A4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8;&#1086;&#1088;&#1076;&#1078;%20&#1042;&#1072;&#1096;&#1080;&#1085;&#1075;&#1090;&#1086;&#1085;.av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64613" cy="22098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0000"/>
                </a:solidFill>
              </a:rPr>
              <a:t>Война за независимость в Северной Америке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(1775-1783 гг.) </a:t>
            </a:r>
            <a:br>
              <a:rPr lang="ru-RU" sz="4000" b="1" dirty="0" smtClean="0">
                <a:solidFill>
                  <a:srgbClr val="CC0000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и образование США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70150"/>
            <a:ext cx="4071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6741" r="6180" b="24644"/>
          <a:stretch>
            <a:fillRect/>
          </a:stretch>
        </p:blipFill>
        <p:spPr bwMode="auto">
          <a:xfrm>
            <a:off x="179388" y="260350"/>
            <a:ext cx="8750300" cy="51133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8" b="2022"/>
          <a:stretch>
            <a:fillRect/>
          </a:stretch>
        </p:blipFill>
        <p:spPr bwMode="auto">
          <a:xfrm>
            <a:off x="-107950" y="5610225"/>
            <a:ext cx="9144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28600" y="122238"/>
            <a:ext cx="8736013" cy="22272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b="1" dirty="0">
                <a:solidFill>
                  <a:srgbClr val="000099"/>
                </a:solidFill>
                <a:cs typeface="Arial" pitchFamily="34" charset="0"/>
              </a:rPr>
              <a:t>О признании США заявили Франция, Испания и Нидерланды.</a:t>
            </a:r>
            <a:r>
              <a:rPr kumimoji="1"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kumimoji="1" lang="ru-RU" b="1" dirty="0">
                <a:solidFill>
                  <a:srgbClr val="000099"/>
                </a:solidFill>
                <a:cs typeface="Arial" pitchFamily="34" charset="0"/>
              </a:rPr>
              <a:t>Они стали союзниками американцев. Россия заняла позицию «вооруженного нейтралитета» и объявила о поддержке США. </a:t>
            </a:r>
            <a:endParaRPr kumimoji="1" lang="en-US" b="1" dirty="0">
              <a:solidFill>
                <a:srgbClr val="000099"/>
              </a:solidFill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kumimoji="1" lang="ru-RU" b="1" dirty="0">
                <a:solidFill>
                  <a:srgbClr val="C00000"/>
                </a:solidFill>
                <a:cs typeface="Arial" pitchFamily="34" charset="0"/>
              </a:rPr>
              <a:t>1781 г.</a:t>
            </a:r>
            <a:r>
              <a:rPr kumimoji="1" lang="ru-RU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kumimoji="1" lang="en-US" b="1" dirty="0">
                <a:solidFill>
                  <a:srgbClr val="000099"/>
                </a:solidFill>
                <a:cs typeface="Arial" pitchFamily="34" charset="0"/>
              </a:rPr>
              <a:t>-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основные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силы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англичан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сдались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американцам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и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французам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под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cs typeface="Arial" pitchFamily="34" charset="0"/>
              </a:rPr>
              <a:t>Йорктауном</a:t>
            </a:r>
            <a:r>
              <a:rPr lang="en-US" b="1" dirty="0">
                <a:solidFill>
                  <a:srgbClr val="000099"/>
                </a:solidFill>
                <a:cs typeface="Arial" pitchFamily="34" charset="0"/>
              </a:rPr>
              <a:t>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1783 г.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Версальск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мирн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ый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договор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.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Англия признала независимость США и расширение их территории на запад до реки Миссисипи.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565400"/>
            <a:ext cx="5329237" cy="397986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  <a:ln w="76200"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войны за независимость: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836613"/>
            <a:ext cx="4826000" cy="5761037"/>
          </a:xfrm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Завоевание национальной независимости и расширение территории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Уничтожение препятствий для развития капитализма в промышленности, торговле и сельском хозяйстве.</a:t>
            </a:r>
            <a:endParaRPr lang="en-US" altLang="ru-RU" sz="2400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рабство негров в южных штатах еще сохраня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ь, 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индейцев по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прежнему сгоняли с их земли, </a:t>
            </a:r>
            <a:r>
              <a:rPr lang="en-US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многих бедняков оставалась тяжелой.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636838"/>
            <a:ext cx="3779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938" y="836613"/>
            <a:ext cx="3573462" cy="7207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Национально-освободительное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25" y="1844675"/>
            <a:ext cx="2171700" cy="5397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еволюция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>
            <a:off x="3708400" y="1196975"/>
            <a:ext cx="35877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33625" y="2136775"/>
            <a:ext cx="17335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28733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устройство: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786812" cy="5761038"/>
          </a:xfrm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ru-RU" sz="24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 – </a:t>
            </a:r>
            <a:r>
              <a:rPr lang="ru-RU" alt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государственного устройства, при которой территория государства делится на административные единицы, обладающие правом самоуправления, но подчиненные центральному правительству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власть </a:t>
            </a: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принадлежала </a:t>
            </a:r>
            <a:r>
              <a:rPr lang="ru-RU" alt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Континентальному конгрессу.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Штаты имели свои финансы, вооружённые силы и т.д.; обращались разные деньги. </a:t>
            </a:r>
            <a:endParaRPr lang="en-US" altLang="ru-RU" sz="2400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Штаты сами устанавливали отношения с иностранными державами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15888"/>
            <a:ext cx="82804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1787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принятие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Конституци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США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856662" cy="58118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 rot="10800000" flipV="1">
            <a:off x="179388" y="6223000"/>
            <a:ext cx="8856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Подписание Конституции США участниками Филадельфийского конвента, 1787 г.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720725"/>
          </a:xfrm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устройство: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1052513"/>
            <a:ext cx="4897437" cy="5737225"/>
          </a:xfrm>
          <a:ln w="76200">
            <a:solidFill>
              <a:srgbClr val="000099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Конституция закрепила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республиканский строй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США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стали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федераци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ей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(объединение государств, составляющих единое государство)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Источниками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Конституции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США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явились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идеи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французского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Просвещения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британские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традиции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верховенства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закона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свободы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собственный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исторический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молодых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американских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штатов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27000" y="5589588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Джордж Мэд</a:t>
            </a:r>
            <a:r>
              <a:rPr lang="en-US" altLang="ru-RU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исон – вдохновитель создания и “философ американской Конституции”.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351" r="2777" b="3127"/>
          <a:stretch>
            <a:fillRect/>
          </a:stretch>
        </p:blipFill>
        <p:spPr bwMode="auto">
          <a:xfrm>
            <a:off x="219075" y="1052513"/>
            <a:ext cx="3560763" cy="43672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положения Конституции США 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9388" y="1233488"/>
            <a:ext cx="8713787" cy="1322387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сохраняли самостоятельность,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внешняя политика, контроль законов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федерального (общегосударственного) собрания – Конгресса 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7950" y="3078163"/>
            <a:ext cx="8856663" cy="3170237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00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00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00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0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Избирательным правом наделялись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белые (</a:t>
            </a: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расовый ценз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мужчины 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ценз по половому признаку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имеющие право голоса с 21 года</a:t>
            </a:r>
            <a:r>
              <a:rPr lang="en-US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возрастной ценз)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в большинстве штатов – владельцы собственности,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слуги и наемные рабочие избирательного права первоначально не имели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ценз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Ценз</a:t>
            </a:r>
            <a:r>
              <a:rPr lang="ru-RU" altLang="ru-RU" sz="2000" b="1" i="1">
                <a:latin typeface="Arial" panose="020B0604020202020204" pitchFamily="34" charset="0"/>
                <a:cs typeface="Arial" panose="020B0604020202020204" pitchFamily="34" charset="0"/>
              </a:rPr>
              <a:t> - ограничение права по какому-либо признаку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5715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положения Конституции США </a:t>
            </a:r>
          </a:p>
        </p:txBody>
      </p:sp>
      <p:sp>
        <p:nvSpPr>
          <p:cNvPr id="20483" name="Rectangle 15"/>
          <p:cNvSpPr>
            <a:spLocks noChangeArrowheads="1"/>
          </p:cNvSpPr>
          <p:nvPr/>
        </p:nvSpPr>
        <p:spPr bwMode="auto">
          <a:xfrm>
            <a:off x="0" y="95567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Закреплялся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разделения государственной власти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три ветви: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законодательную,                исполнительную,                    судебную</a:t>
            </a:r>
          </a:p>
        </p:txBody>
      </p:sp>
      <p:sp>
        <p:nvSpPr>
          <p:cNvPr id="69649" name="AutoShape 17"/>
          <p:cNvSpPr>
            <a:spLocks noChangeArrowheads="1"/>
          </p:cNvSpPr>
          <p:nvPr/>
        </p:nvSpPr>
        <p:spPr bwMode="auto">
          <a:xfrm flipV="1">
            <a:off x="246063" y="2997200"/>
            <a:ext cx="8424862" cy="3600450"/>
          </a:xfrm>
          <a:prstGeom prst="wedgeRectCallout">
            <a:avLst>
              <a:gd name="adj1" fmla="val -35972"/>
              <a:gd name="adj2" fmla="val 69653"/>
            </a:avLst>
          </a:prstGeom>
          <a:solidFill>
            <a:schemeClr val="bg1"/>
          </a:solidFill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Конгресс</a:t>
            </a: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двухпалатный парламент США.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Верхняя палата – </a:t>
            </a: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Сенат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(входят по 2 сенатора от каждого штата).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Сенат</a:t>
            </a: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утверждал назначение на государственные посты,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отстранял от должности высших должностных лиц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нарушения ими законов </a:t>
            </a:r>
            <a:r>
              <a:rPr lang="ru-RU" altLang="ru-RU" sz="2000" b="1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импичмент</a:t>
            </a: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Нижняя палата – </a:t>
            </a: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Палата представителей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(избирается населением на 2 года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пропорционально численности населения штата).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Решает вопросы бюджета, налогов, обсуждает законы,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выносит решения по согласованию с Сенатом</a:t>
            </a:r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auto">
          <a:xfrm flipV="1">
            <a:off x="1979613" y="3141663"/>
            <a:ext cx="5041900" cy="2376487"/>
          </a:xfrm>
          <a:prstGeom prst="wedgeRectCallout">
            <a:avLst>
              <a:gd name="adj1" fmla="val 8764"/>
              <a:gd name="adj2" fmla="val 83866"/>
            </a:avLst>
          </a:prstGeom>
          <a:solidFill>
            <a:schemeClr val="bg1"/>
          </a:solidFill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США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(избирается на 4 года) –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государства</a:t>
            </a: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Главнокомандующий,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правительство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назначает послов</a:t>
            </a:r>
          </a:p>
        </p:txBody>
      </p:sp>
      <p:sp>
        <p:nvSpPr>
          <p:cNvPr id="69651" name="AutoShape 19"/>
          <p:cNvSpPr>
            <a:spLocks noChangeArrowheads="1"/>
          </p:cNvSpPr>
          <p:nvPr/>
        </p:nvSpPr>
        <p:spPr bwMode="auto">
          <a:xfrm flipV="1">
            <a:off x="2771775" y="3357563"/>
            <a:ext cx="5618163" cy="2376487"/>
          </a:xfrm>
          <a:prstGeom prst="wedgeRectCallout">
            <a:avLst>
              <a:gd name="adj1" fmla="val 47199"/>
              <a:gd name="adj2" fmla="val 90546"/>
            </a:avLst>
          </a:prstGeom>
          <a:solidFill>
            <a:schemeClr val="bg1"/>
          </a:solidFill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Верховный Суд </a:t>
            </a: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высшая,</a:t>
            </a:r>
            <a:endParaRPr lang="ru-RU" altLang="ru-RU" sz="2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от других ветвей власти,</a:t>
            </a:r>
            <a:endParaRPr lang="ru-RU" altLang="ru-RU" sz="2000" b="1" u="sng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u="sng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инстанция</a:t>
            </a:r>
            <a:endParaRPr lang="ru-RU" altLang="ru-RU" sz="2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из 6, затем 9, пожизненно назначаемых президентом, судей</a:t>
            </a:r>
            <a:r>
              <a:rPr lang="ru-RU" altLang="ru-RU"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50" grpId="0" animBg="1"/>
      <p:bldP spid="696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25413"/>
            <a:ext cx="2762250" cy="3227387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6659563" y="2852738"/>
            <a:ext cx="2201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Джордж Вашингтон</a:t>
            </a: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260350" y="2492375"/>
            <a:ext cx="5867400" cy="893763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 г. - Билль о правах </a:t>
            </a:r>
            <a:br>
              <a:rPr lang="ru-RU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(поправки к Конституции)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215900" y="3644900"/>
            <a:ext cx="8820150" cy="3052763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поправка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запрещала конгрессу США издавать законы, направленные на ограничение свободы слова, печати, собраний, петиций, религии.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поправка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разрешала всем гражданам носить оружие.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IV. V </a:t>
            </a:r>
            <a:r>
              <a:rPr lang="ru-RU" altLang="ru-RU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поправки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неприкосновенность жилища, запрет произвольных обысков, признание тайны переписки, разрешали гражданам отказываться от</a:t>
            </a:r>
            <a:r>
              <a:rPr lang="en-US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дачи показаний, которые могут причинить им вред. Бремя доказывания лежит во всех случаях на обвинителе.</a:t>
            </a: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260350" y="219075"/>
            <a:ext cx="5867400" cy="68262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1789 г.</a:t>
            </a: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Джордж Вашингтон избран первым президентом США.</a:t>
            </a:r>
          </a:p>
        </p:txBody>
      </p:sp>
      <p:sp>
        <p:nvSpPr>
          <p:cNvPr id="10" name="Прямоугольник 9">
            <a:hlinkClick r:id="rId3" action="ppaction://hlinkfile"/>
          </p:cNvPr>
          <p:cNvSpPr/>
          <p:nvPr/>
        </p:nvSpPr>
        <p:spPr>
          <a:xfrm>
            <a:off x="7286625" y="6516688"/>
            <a:ext cx="1763713" cy="3619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Ф</a:t>
            </a:r>
            <a:r>
              <a:rPr lang="en-US" dirty="0" err="1">
                <a:solidFill>
                  <a:schemeClr val="bg1"/>
                </a:solidFill>
              </a:rPr>
              <a:t>ильм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191000" y="152400"/>
            <a:ext cx="4800600" cy="2209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CC0000"/>
                </a:solidFill>
              </a:rPr>
              <a:t>XVII-XVIII </a:t>
            </a:r>
            <a:r>
              <a:rPr lang="ru-RU" altLang="ru-RU" sz="2800" b="1">
                <a:solidFill>
                  <a:srgbClr val="CC0000"/>
                </a:solidFill>
              </a:rPr>
              <a:t>вв. – на атлантическом побережье Северной Америки были основаны 13 английских колоний 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4191000" y="2667000"/>
            <a:ext cx="2209800" cy="1600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Северные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колонии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Новой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Англии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6629400" y="2667000"/>
            <a:ext cx="2362200" cy="1600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Южные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колонии</a:t>
            </a:r>
            <a:r>
              <a:rPr lang="ru-RU" altLang="ru-RU" sz="2400" b="1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Новой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Англии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4572000" y="4724400"/>
            <a:ext cx="4419600" cy="1981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Крупные плантационные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хозяйства, основанные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на рабском труде.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Господствовали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монархические убеждения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228600" y="4724400"/>
            <a:ext cx="4191000" cy="19812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Развитие мелкого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фермерского хозяйства,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кап. мануфактур,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органов самоуправления.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5181600" y="2362200"/>
            <a:ext cx="0" cy="304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>
            <a:off x="7772400" y="2362200"/>
            <a:ext cx="0" cy="304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 flipH="1">
            <a:off x="3962400" y="4267200"/>
            <a:ext cx="129540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7848600" y="4267200"/>
            <a:ext cx="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82073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4895850"/>
          </a:xfrm>
          <a:ln w="762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Установилась демократическая президентская республика;</a:t>
            </a:r>
          </a:p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стране </a:t>
            </a:r>
            <a:r>
              <a:rPr lang="en-US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</a:t>
            </a:r>
            <a:r>
              <a:rPr lang="en-US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овать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политические свободы и законность;</a:t>
            </a:r>
          </a:p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США явилась первым документом, в основу которого были положены достижения передовой общественной мысли о прирождённых правах человека и разделении властей</a:t>
            </a:r>
            <a:r>
              <a:rPr lang="en-US" altLang="ru-RU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b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457200" y="381000"/>
            <a:ext cx="8534400" cy="1968500"/>
          </a:xfrm>
          <a:prstGeom prst="downArrowCallout">
            <a:avLst>
              <a:gd name="adj1" fmla="val 35326"/>
              <a:gd name="adj2" fmla="val 41789"/>
              <a:gd name="adj3" fmla="val 17037"/>
              <a:gd name="adj4" fmla="val 66667"/>
            </a:avLst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0000CC"/>
                </a:solidFill>
                <a:latin typeface="Monotype Corsiva" panose="03010101010201010101" pitchFamily="66" charset="0"/>
              </a:rPr>
              <a:t>Домашнее задание</a:t>
            </a:r>
          </a:p>
        </p:txBody>
      </p:sp>
      <p:sp>
        <p:nvSpPr>
          <p:cNvPr id="23555" name="AutoShape 5"/>
          <p:cNvSpPr>
            <a:spLocks noChangeArrowheads="1"/>
          </p:cNvSpPr>
          <p:nvPr/>
        </p:nvSpPr>
        <p:spPr bwMode="auto">
          <a:xfrm>
            <a:off x="457200" y="1916113"/>
            <a:ext cx="8305800" cy="4752975"/>
          </a:xfrm>
          <a:prstGeom prst="horizontalScroll">
            <a:avLst>
              <a:gd name="adj" fmla="val 12500"/>
            </a:avLst>
          </a:prstGeom>
          <a:noFill/>
          <a:ln w="762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34950" y="2503488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CC0000"/>
                </a:solidFill>
              </a:rPr>
              <a:t>§ </a:t>
            </a:r>
            <a:r>
              <a:rPr lang="en-US" altLang="ru-RU" sz="4000" b="1">
                <a:solidFill>
                  <a:srgbClr val="CC0000"/>
                </a:solidFill>
              </a:rPr>
              <a:t>24</a:t>
            </a:r>
            <a:r>
              <a:rPr lang="ru-RU" altLang="ru-RU" sz="4000" b="1">
                <a:solidFill>
                  <a:srgbClr val="CC0000"/>
                </a:solidFill>
              </a:rPr>
              <a:t>, Составить схему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4000" b="1">
              <a:solidFill>
                <a:srgbClr val="CC0000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70834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ctrTitle"/>
          </p:nvPr>
        </p:nvSpPr>
        <p:spPr>
          <a:xfrm>
            <a:off x="741363" y="-96838"/>
            <a:ext cx="7772400" cy="1470026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колониях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3960" y="1219157"/>
            <a:ext cx="1800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Англии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436" y="3709213"/>
            <a:ext cx="309634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Колониальные ассамблеи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13" y="4845050"/>
            <a:ext cx="2160587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125" y="5494338"/>
            <a:ext cx="3095625" cy="830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назначались губернатором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913" y="4845050"/>
            <a:ext cx="3095625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палата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2508884"/>
            <a:ext cx="2715593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Законодательная, исполнительная, судебная власть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2847440"/>
            <a:ext cx="346776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колоний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6550" y="5494338"/>
            <a:ext cx="3097213" cy="830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Избиралась мужским населением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51288" y="2452688"/>
            <a:ext cx="0" cy="3952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0" idx="1"/>
          </p:cNvCxnSpPr>
          <p:nvPr/>
        </p:nvCxnSpPr>
        <p:spPr>
          <a:xfrm>
            <a:off x="5610225" y="3100388"/>
            <a:ext cx="546100" cy="793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51288" y="3370263"/>
            <a:ext cx="0" cy="3952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9" idx="0"/>
          </p:cNvCxnSpPr>
          <p:nvPr/>
        </p:nvCxnSpPr>
        <p:spPr>
          <a:xfrm rot="10800000" flipV="1">
            <a:off x="1446213" y="4137025"/>
            <a:ext cx="863600" cy="708025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5416550" y="4121150"/>
            <a:ext cx="898525" cy="708025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314325" y="188913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C0000"/>
                </a:solidFill>
              </a:rPr>
              <a:t>1775-1783 гг. -  </a:t>
            </a:r>
            <a:r>
              <a:rPr lang="en-US" altLang="ru-RU" sz="3200" b="1" dirty="0" smtClean="0">
                <a:solidFill>
                  <a:srgbClr val="CC0000"/>
                </a:solidFill>
              </a:rPr>
              <a:t>В</a:t>
            </a:r>
            <a:r>
              <a:rPr lang="ru-RU" altLang="ru-RU" sz="3200" b="1" dirty="0" err="1" smtClean="0">
                <a:solidFill>
                  <a:srgbClr val="CC0000"/>
                </a:solidFill>
              </a:rPr>
              <a:t>ойна</a:t>
            </a:r>
            <a:r>
              <a:rPr lang="ru-RU" altLang="ru-RU" sz="3200" b="1" dirty="0" smtClean="0">
                <a:solidFill>
                  <a:srgbClr val="CC0000"/>
                </a:solidFill>
              </a:rPr>
              <a:t> за независимость в Северной Америке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352800" y="1524000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3200" b="1" smtClean="0">
                <a:solidFill>
                  <a:srgbClr val="CC0000"/>
                </a:solidFill>
              </a:rPr>
              <a:t>Причины 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4191000"/>
            <a:ext cx="9144000" cy="23018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000099"/>
                </a:solidFill>
              </a:rPr>
              <a:t> Запреты на открытие мануфактур, производство и вывоз шерстяных изделий, на торговлю с другими странами.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000099"/>
                </a:solidFill>
              </a:rPr>
              <a:t> Запрещение колонистам переселяться на Запад.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000099"/>
                </a:solidFill>
              </a:rPr>
              <a:t> Введение гербового сбора (1765 г.) – налога на любой товар.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000099"/>
                </a:solidFill>
              </a:rPr>
              <a:t> Все решения относительно колоний принимались в Лондоне без учета мнения самих колонистов, которые не были представлены в британском парламенте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066800" y="2590800"/>
            <a:ext cx="7467600" cy="1204913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</a:rPr>
              <a:t>Усиление колониального гнета Англии</a:t>
            </a:r>
            <a:r>
              <a:rPr lang="ru-RU" altLang="ru-RU" sz="2800" b="1">
                <a:solidFill>
                  <a:srgbClr val="000099"/>
                </a:solidFill>
              </a:rPr>
              <a:t> </a:t>
            </a:r>
            <a:r>
              <a:rPr lang="ru-RU" altLang="ru-RU" sz="2000" b="1">
                <a:solidFill>
                  <a:srgbClr val="000099"/>
                </a:solidFill>
              </a:rPr>
              <a:t>мешало развитию кап. уклада, тормозило развитию промышленности</a:t>
            </a: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419600" y="2133600"/>
            <a:ext cx="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4419600" y="3810000"/>
            <a:ext cx="0" cy="381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33388"/>
            <a:ext cx="3424238" cy="42227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581025" y="3933825"/>
            <a:ext cx="247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Томас Джефферсон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275" y="115888"/>
            <a:ext cx="5113338" cy="7921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1774 г. – I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Континентальный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конгресс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в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Филадельфии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7938" y="1052513"/>
            <a:ext cx="5146675" cy="19542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Осудил политику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Англи</a:t>
            </a:r>
            <a:r>
              <a:rPr lang="ru-RU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ии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Принял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Декларацию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ровозгласил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естественные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права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человека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жизнь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свободу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собственность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призвал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население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колоний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бойкоту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английских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товаров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825" y="4941888"/>
            <a:ext cx="3424238" cy="16605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Неужели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жизнь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дорога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мир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столь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желанен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чтобы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них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платить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цепями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рабством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?”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4" descr="Патриоты Нью-Йорка свергают Статуюкороля Георга III (18 в)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141663"/>
            <a:ext cx="5146675" cy="30289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817938" y="6254750"/>
            <a:ext cx="5184775" cy="581025"/>
          </a:xfrm>
          <a:prstGeom prst="rect">
            <a:avLst/>
          </a:prstGeom>
          <a:noFill/>
          <a:ln w="127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Патриоты Нью-Йорка свергают статую короля Георга III.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</a:rPr>
              <a:t>Неизвестный художник </a:t>
            </a:r>
            <a:r>
              <a:rPr lang="en-US" altLang="ru-RU" sz="1600" b="1">
                <a:solidFill>
                  <a:srgbClr val="000099"/>
                </a:solidFill>
              </a:rPr>
              <a:t>XVIII</a:t>
            </a:r>
            <a:r>
              <a:rPr lang="ru-RU" altLang="ru-RU" sz="1600" b="1">
                <a:solidFill>
                  <a:srgbClr val="000099"/>
                </a:solidFill>
              </a:rPr>
              <a:t> в.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50825" y="1196975"/>
            <a:ext cx="3671888" cy="125571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FF"/>
              </a:buClr>
              <a:buSzPct val="75000"/>
              <a:buFontTx/>
              <a:buNone/>
            </a:pPr>
            <a:r>
              <a:rPr lang="ru-RU" altLang="ru-RU" sz="18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патриоты</a:t>
            </a:r>
            <a:r>
              <a:rPr lang="ru-RU" altLang="ru-RU" sz="18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1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FF"/>
              </a:buClr>
              <a:buSzPct val="75000"/>
              <a:buFontTx/>
              <a:buNone/>
            </a:pPr>
            <a:r>
              <a:rPr lang="ru-RU" altLang="ru-RU" sz="1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фермеры, южные плантаторы, национальная буржуазия, трудовой люд;</a:t>
            </a:r>
            <a:endParaRPr lang="ru-RU" altLang="ru-RU" sz="1800" b="1" i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140200" y="1217613"/>
            <a:ext cx="4897438" cy="12557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FF"/>
              </a:buClr>
              <a:buSzPct val="75000"/>
              <a:buFontTx/>
              <a:buNone/>
            </a:pPr>
            <a:r>
              <a:rPr lang="ru-RU" altLang="ru-RU" sz="1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8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лоялисты</a:t>
            </a:r>
            <a:r>
              <a:rPr lang="ru-RU" altLang="ru-RU" sz="18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en-US" altLang="ru-RU" sz="1800" b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FF"/>
              </a:buClr>
              <a:buSzPct val="75000"/>
              <a:buFontTx/>
              <a:buNone/>
            </a:pPr>
            <a:r>
              <a:rPr lang="ru-RU" altLang="ru-RU" sz="1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земельная аристократия, получившая землю от короля, чиновники короля</a:t>
            </a:r>
            <a:r>
              <a:rPr lang="en-US" altLang="ru-RU" sz="1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часть негров и индейцев</a:t>
            </a:r>
            <a:endParaRPr lang="ru-RU" altLang="ru-RU" sz="1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2135188" y="333375"/>
            <a:ext cx="5276850" cy="5238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FF"/>
              </a:buClr>
              <a:buSzPct val="75000"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лагеря колонистов: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r="51961" b="20094"/>
          <a:stretch>
            <a:fillRect/>
          </a:stretch>
        </p:blipFill>
        <p:spPr bwMode="auto">
          <a:xfrm>
            <a:off x="971550" y="3284538"/>
            <a:ext cx="2328863" cy="31305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4" t="15347" b="20094"/>
          <a:stretch>
            <a:fillRect/>
          </a:stretch>
        </p:blipFill>
        <p:spPr bwMode="auto">
          <a:xfrm>
            <a:off x="5141913" y="3273425"/>
            <a:ext cx="2316162" cy="310991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8750"/>
            <a:ext cx="2498725" cy="29194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0" y="163513"/>
            <a:ext cx="5832475" cy="8651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1775 г.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вооруженное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столкновение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англичан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колонистов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у г.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Конкорд</a:t>
            </a:r>
            <a:endParaRPr lang="ru-RU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1676400"/>
            <a:ext cx="5832475" cy="6080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ачало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Войны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независимость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>
            <a:off x="3106738" y="1028700"/>
            <a:ext cx="0" cy="6477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77000" y="3141663"/>
            <a:ext cx="2498725" cy="719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Джордж Вашингтон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омандующий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континентальной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армией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79863"/>
            <a:ext cx="4254500" cy="27717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536825"/>
            <a:ext cx="4465637" cy="32083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14300"/>
            <a:ext cx="3543300" cy="43688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581025" y="3933825"/>
            <a:ext cx="247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Томас Джефферсон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5400" y="114300"/>
            <a:ext cx="4984750" cy="12985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июля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1776 г. –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Декларация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независимости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США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7" descr="Рисунок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213100"/>
            <a:ext cx="5072063" cy="34813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35400" y="1773238"/>
            <a:ext cx="5072063" cy="1223962"/>
          </a:xfrm>
          <a:prstGeom prst="rect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оздание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Соединенных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Штатов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Америки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принципах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народного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верховенства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естественного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равенства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людей</a:t>
            </a:r>
            <a:endParaRPr lang="ru-RU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92075" y="5862638"/>
            <a:ext cx="3603625" cy="831850"/>
          </a:xfrm>
          <a:prstGeom prst="rect">
            <a:avLst/>
          </a:prstGeom>
          <a:noFill/>
          <a:ln w="762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«Декларации  независимости»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июля 1776 год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6327775" y="1412875"/>
            <a:ext cx="0" cy="3603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054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60350"/>
            <a:ext cx="7727950" cy="55530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25" y="6021388"/>
            <a:ext cx="8642350" cy="6477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99"/>
                </a:solidFill>
              </a:rPr>
              <a:t>Дж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r>
              <a:rPr lang="en-US" sz="2400" b="1" dirty="0" err="1">
                <a:solidFill>
                  <a:srgbClr val="000099"/>
                </a:solidFill>
              </a:rPr>
              <a:t>Вашигтон</a:t>
            </a:r>
            <a:r>
              <a:rPr lang="en-US" sz="2400" b="1" dirty="0">
                <a:solidFill>
                  <a:srgbClr val="000099"/>
                </a:solidFill>
              </a:rPr>
              <a:t> и </a:t>
            </a:r>
            <a:r>
              <a:rPr lang="en-US" sz="2400" b="1" dirty="0" err="1">
                <a:solidFill>
                  <a:srgbClr val="000099"/>
                </a:solidFill>
              </a:rPr>
              <a:t>Лафайет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посещают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солдат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r>
              <a:rPr lang="en-US" sz="2400" b="1" dirty="0" err="1">
                <a:solidFill>
                  <a:srgbClr val="000099"/>
                </a:solidFill>
              </a:rPr>
              <a:t>Зима</a:t>
            </a:r>
            <a:r>
              <a:rPr lang="en-US" sz="2400" b="1" dirty="0">
                <a:solidFill>
                  <a:srgbClr val="000099"/>
                </a:solidFill>
              </a:rPr>
              <a:t> 1777-1778 </a:t>
            </a:r>
            <a:r>
              <a:rPr lang="en-US" sz="2400" b="1" dirty="0" err="1">
                <a:solidFill>
                  <a:srgbClr val="000099"/>
                </a:solidFill>
              </a:rPr>
              <a:t>гг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941</Words>
  <Application>Microsoft Office PowerPoint</Application>
  <PresentationFormat>Экран (4:3)</PresentationFormat>
  <Paragraphs>143</Paragraphs>
  <Slides>21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Wingdings</vt:lpstr>
      <vt:lpstr>Тема Office</vt:lpstr>
      <vt:lpstr>Война за независимость в Северной Америке  (1775-1783 гг.)  и образование США</vt:lpstr>
      <vt:lpstr>Презентация PowerPoint</vt:lpstr>
      <vt:lpstr>Управление в колониях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войны за независимость:</vt:lpstr>
      <vt:lpstr>Государственное устройство:</vt:lpstr>
      <vt:lpstr>1787 г. – принятие Конституции США</vt:lpstr>
      <vt:lpstr>Государственное устройство:</vt:lpstr>
      <vt:lpstr>Основные положения Конституции США 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за независимость в Северной Америке  (1775-1783 гг.)  и образование США</dc:title>
  <dc:creator>Василий</dc:creator>
  <cp:lastModifiedBy>Анастасия Хапчук</cp:lastModifiedBy>
  <cp:revision>29</cp:revision>
  <dcterms:modified xsi:type="dcterms:W3CDTF">2015-09-05T13:47:08Z</dcterms:modified>
</cp:coreProperties>
</file>